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7" r:id="rId11"/>
    <p:sldId id="271" r:id="rId12"/>
    <p:sldId id="272" r:id="rId13"/>
    <p:sldId id="273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B6694-8081-4A0A-B7E0-468B9DFD778E}" type="datetimeFigureOut">
              <a:rPr lang="nl-NL" smtClean="0"/>
              <a:pPr/>
              <a:t>28-3-2015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7D69-01FD-42F1-820A-D3661899B8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VERSLAVING?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C00000"/>
                </a:solidFill>
              </a:rPr>
              <a:t>Het vastzitten aan een repeterend gedragspatroon dat betrokkene wel wil maar niet kan veranderen, terwijl het patroon tot overwegend negatieve consequenties leidt voor de persoon zelf of de omgeving</a:t>
            </a:r>
            <a:endParaRPr lang="nl-NL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“seksverslaving” speelt vaak ook mee:</a:t>
            </a:r>
          </a:p>
          <a:p>
            <a:endParaRPr lang="nl-NL" dirty="0"/>
          </a:p>
          <a:p>
            <a:r>
              <a:rPr lang="nl-NL" dirty="0" smtClean="0"/>
              <a:t>Schande</a:t>
            </a:r>
          </a:p>
          <a:p>
            <a:r>
              <a:rPr lang="nl-NL" dirty="0" smtClean="0"/>
              <a:t>Zondebesef</a:t>
            </a:r>
          </a:p>
          <a:p>
            <a:r>
              <a:rPr lang="nl-NL" dirty="0" smtClean="0"/>
              <a:t>Schuldgevoelens t.o.v. partner</a:t>
            </a:r>
          </a:p>
          <a:p>
            <a:r>
              <a:rPr lang="nl-NL" dirty="0" smtClean="0"/>
              <a:t>Relatieproblemen als gevolg van “verslaving”</a:t>
            </a: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Wat doet seksverslaving met jezelf?</a:t>
            </a:r>
          </a:p>
          <a:p>
            <a:endParaRPr lang="nl-NL" dirty="0" smtClean="0"/>
          </a:p>
          <a:p>
            <a:r>
              <a:rPr lang="nl-NL" dirty="0" smtClean="0"/>
              <a:t>Laag zelfbeeld</a:t>
            </a:r>
          </a:p>
          <a:p>
            <a:r>
              <a:rPr lang="nl-NL" dirty="0" smtClean="0"/>
              <a:t>Zet relatie onder druk</a:t>
            </a:r>
          </a:p>
          <a:p>
            <a:r>
              <a:rPr lang="nl-NL" dirty="0" smtClean="0"/>
              <a:t>Beïnvloed seksuele relatie</a:t>
            </a:r>
          </a:p>
          <a:p>
            <a:r>
              <a:rPr lang="nl-NL" dirty="0" smtClean="0"/>
              <a:t>Onrustig/schichtig gedrag</a:t>
            </a:r>
          </a:p>
          <a:p>
            <a:r>
              <a:rPr lang="nl-NL" dirty="0" smtClean="0"/>
              <a:t>Geeft spanning</a:t>
            </a:r>
          </a:p>
          <a:p>
            <a:r>
              <a:rPr lang="nl-NL" dirty="0" smtClean="0"/>
              <a:t>Gevoel van oneerlijk/schuldig/zondig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doet het met de ander?</a:t>
            </a:r>
          </a:p>
          <a:p>
            <a:endParaRPr lang="nl-NL" dirty="0" smtClean="0"/>
          </a:p>
          <a:p>
            <a:r>
              <a:rPr lang="nl-NL" dirty="0" smtClean="0"/>
              <a:t>Na ontdekking:</a:t>
            </a:r>
          </a:p>
          <a:p>
            <a:pPr lvl="1"/>
            <a:r>
              <a:rPr lang="nl-NL" dirty="0" smtClean="0"/>
              <a:t>Gevoel bedrogen te zijn</a:t>
            </a:r>
          </a:p>
          <a:p>
            <a:pPr lvl="1"/>
            <a:r>
              <a:rPr lang="nl-NL" dirty="0" smtClean="0"/>
              <a:t>Ongeloof/verwarring</a:t>
            </a:r>
          </a:p>
          <a:p>
            <a:pPr lvl="1"/>
            <a:r>
              <a:rPr lang="nl-NL" dirty="0" smtClean="0"/>
              <a:t>Boosheid/woede</a:t>
            </a:r>
          </a:p>
          <a:p>
            <a:pPr lvl="1"/>
            <a:r>
              <a:rPr lang="nl-NL" dirty="0" smtClean="0"/>
              <a:t>Ontgoocheling</a:t>
            </a:r>
          </a:p>
          <a:p>
            <a:pPr lvl="1"/>
            <a:r>
              <a:rPr lang="nl-NL" dirty="0" smtClean="0"/>
              <a:t>Weerzin  </a:t>
            </a: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Gevolgen: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Ontwrichte relatie</a:t>
            </a:r>
          </a:p>
          <a:p>
            <a:pPr lvl="1"/>
            <a:r>
              <a:rPr lang="nl-NL" dirty="0" smtClean="0"/>
              <a:t>Beëindiging seksuele relatie</a:t>
            </a:r>
          </a:p>
          <a:p>
            <a:pPr lvl="1"/>
            <a:r>
              <a:rPr lang="nl-NL" dirty="0" smtClean="0"/>
              <a:t>Spanningen</a:t>
            </a:r>
          </a:p>
          <a:p>
            <a:endParaRPr lang="nl-NL" dirty="0" smtClean="0"/>
          </a:p>
          <a:p>
            <a:pPr lvl="1"/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Nodig:</a:t>
            </a:r>
          </a:p>
          <a:p>
            <a:endParaRPr lang="nl-NL" dirty="0"/>
          </a:p>
          <a:p>
            <a:r>
              <a:rPr lang="nl-NL" dirty="0" smtClean="0"/>
              <a:t>Behandeling verslaving</a:t>
            </a:r>
          </a:p>
          <a:p>
            <a:r>
              <a:rPr lang="nl-NL" dirty="0" smtClean="0"/>
              <a:t>Herstel van de relatie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seksverslaving gaat het niet om de frequentie maar om het ongewild repeterend gedrag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PORNO</a:t>
            </a:r>
          </a:p>
          <a:p>
            <a:pPr>
              <a:buNone/>
            </a:pPr>
            <a:endParaRPr lang="nl-NL" dirty="0" smtClean="0">
              <a:solidFill>
                <a:srgbClr val="C00000"/>
              </a:solidFill>
            </a:endParaRPr>
          </a:p>
          <a:p>
            <a:r>
              <a:rPr lang="nl-NL" dirty="0" smtClean="0"/>
              <a:t>Omvang probleem:</a:t>
            </a:r>
          </a:p>
          <a:p>
            <a:endParaRPr lang="nl-NL" dirty="0"/>
          </a:p>
          <a:p>
            <a:r>
              <a:rPr lang="nl-NL" dirty="0" smtClean="0"/>
              <a:t>68% van jongens kijkt regelmatig, vaak of zeer vaak</a:t>
            </a:r>
          </a:p>
          <a:p>
            <a:r>
              <a:rPr lang="nl-NL" dirty="0" smtClean="0"/>
              <a:t>Voor 30% van de meisjes geldt hetzelfde </a:t>
            </a:r>
          </a:p>
          <a:p>
            <a:endParaRPr lang="nl-NL" dirty="0"/>
          </a:p>
          <a:p>
            <a:r>
              <a:rPr lang="nl-NL" dirty="0" smtClean="0"/>
              <a:t>Diverse onderzoeken komen tot vergelijkbare resultaten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 ouderen blijken de kijkcijfers ongeveer gelijk aan die van jongeren</a:t>
            </a:r>
          </a:p>
          <a:p>
            <a:endParaRPr lang="nl-NL" dirty="0"/>
          </a:p>
          <a:p>
            <a:r>
              <a:rPr lang="nl-NL" dirty="0" smtClean="0"/>
              <a:t>In de onderzoeken is geen onderscheid gemaakt tussen christelijke- en niet-christelijke personen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rgbClr val="C00000"/>
                </a:solidFill>
              </a:rPr>
              <a:t>Prostitutiebezoek</a:t>
            </a:r>
            <a:endParaRPr lang="nl-NL" dirty="0">
              <a:solidFill>
                <a:srgbClr val="C00000"/>
              </a:solidFill>
            </a:endParaRPr>
          </a:p>
          <a:p>
            <a:endParaRPr lang="nl-NL" dirty="0" smtClean="0"/>
          </a:p>
          <a:p>
            <a:r>
              <a:rPr lang="nl-NL" dirty="0" smtClean="0"/>
              <a:t>Percentage mannen dat wel eens/vaak een bordeel bezoekt is niet bekend</a:t>
            </a:r>
          </a:p>
          <a:p>
            <a:r>
              <a:rPr lang="nl-NL" dirty="0" smtClean="0"/>
              <a:t>40% van de bezoekers heeft een vaste partner</a:t>
            </a:r>
          </a:p>
          <a:p>
            <a:r>
              <a:rPr lang="nl-NL" dirty="0" smtClean="0"/>
              <a:t>20% ziet zichzelf als seksverslaafd</a:t>
            </a:r>
          </a:p>
          <a:p>
            <a:r>
              <a:rPr lang="nl-NL" dirty="0" smtClean="0"/>
              <a:t>50% is hoogopgeleid</a:t>
            </a:r>
          </a:p>
          <a:p>
            <a:r>
              <a:rPr lang="nl-NL" dirty="0" smtClean="0"/>
              <a:t>19.9% zegt christen te zijn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53% bezoekt minimaal 1x per maand een prostitué </a:t>
            </a:r>
          </a:p>
          <a:p>
            <a:r>
              <a:rPr lang="nl-NL" dirty="0" smtClean="0"/>
              <a:t>44% was 1</a:t>
            </a:r>
            <a:r>
              <a:rPr lang="nl-NL" baseline="30000" dirty="0" smtClean="0"/>
              <a:t>e</a:t>
            </a:r>
            <a:r>
              <a:rPr lang="nl-NL" dirty="0" smtClean="0"/>
              <a:t> keer jonger dan 20 jaar</a:t>
            </a:r>
          </a:p>
          <a:p>
            <a:r>
              <a:rPr lang="nl-NL" dirty="0" smtClean="0"/>
              <a:t>19% ziet zichzelf als seksverslaafd</a:t>
            </a:r>
          </a:p>
          <a:p>
            <a:endParaRPr lang="nl-NL" dirty="0"/>
          </a:p>
          <a:p>
            <a:endParaRPr lang="nl-NL" dirty="0" smtClean="0"/>
          </a:p>
          <a:p>
            <a:pPr>
              <a:buNone/>
            </a:pPr>
            <a:r>
              <a:rPr lang="nl-NL" sz="2000" dirty="0" smtClean="0"/>
              <a:t>Bron: Heil des Volks</a:t>
            </a:r>
            <a:endParaRPr lang="nl-N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Gevolgen van seksverslaving kunnen zijn:</a:t>
            </a:r>
          </a:p>
          <a:p>
            <a:endParaRPr lang="nl-NL" dirty="0"/>
          </a:p>
          <a:p>
            <a:r>
              <a:rPr lang="nl-NL" dirty="0" smtClean="0"/>
              <a:t>Verlaging zelfbeeld</a:t>
            </a:r>
          </a:p>
          <a:p>
            <a:r>
              <a:rPr lang="nl-NL" dirty="0" smtClean="0"/>
              <a:t>Depressiviteit</a:t>
            </a:r>
          </a:p>
          <a:p>
            <a:r>
              <a:rPr lang="nl-NL" dirty="0" smtClean="0"/>
              <a:t>Rusteloosheid</a:t>
            </a:r>
          </a:p>
          <a:p>
            <a:r>
              <a:rPr lang="nl-NL" dirty="0" smtClean="0"/>
              <a:t>Ontevredenheid over eigen lichaam</a:t>
            </a:r>
          </a:p>
          <a:p>
            <a:r>
              <a:rPr lang="nl-NL" dirty="0" smtClean="0"/>
              <a:t>Ontevredenheid over lichaam partner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Irreële kijk op seksualiteit</a:t>
            </a:r>
          </a:p>
          <a:p>
            <a:r>
              <a:rPr lang="nl-NL" dirty="0" smtClean="0"/>
              <a:t>Verschil in seksueel verlangen</a:t>
            </a:r>
          </a:p>
          <a:p>
            <a:r>
              <a:rPr lang="nl-NL" dirty="0" smtClean="0"/>
              <a:t>Gebrek aan opwinding</a:t>
            </a:r>
          </a:p>
          <a:p>
            <a:r>
              <a:rPr lang="nl-NL" dirty="0" smtClean="0"/>
              <a:t>Ontwrichting van de relatie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SEKSVERSLAVING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00000"/>
                </a:solidFill>
              </a:rPr>
              <a:t>Verslavingselementen:</a:t>
            </a:r>
          </a:p>
          <a:p>
            <a:endParaRPr lang="nl-NL" dirty="0"/>
          </a:p>
          <a:p>
            <a:r>
              <a:rPr lang="nl-NL" dirty="0" smtClean="0"/>
              <a:t>Laag zelfbeeld</a:t>
            </a:r>
          </a:p>
          <a:p>
            <a:r>
              <a:rPr lang="nl-NL" dirty="0" smtClean="0"/>
              <a:t>Gevarenzones</a:t>
            </a:r>
          </a:p>
          <a:p>
            <a:r>
              <a:rPr lang="nl-NL" dirty="0" smtClean="0"/>
              <a:t>Lege tijd</a:t>
            </a:r>
          </a:p>
          <a:p>
            <a:r>
              <a:rPr lang="nl-NL" dirty="0" smtClean="0"/>
              <a:t>Gebrek aan zingeving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300</Words>
  <Application>Microsoft Office PowerPoint</Application>
  <PresentationFormat>Diavoorstelling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SEKSVERSLAVING</vt:lpstr>
      <vt:lpstr>SEKSVERSLAVING</vt:lpstr>
      <vt:lpstr>SEKSVERSLAVING</vt:lpstr>
      <vt:lpstr>SEKSVERSLAVING</vt:lpstr>
      <vt:lpstr>SEKSVERSLAVING</vt:lpstr>
      <vt:lpstr>SEKSVERSLAVING</vt:lpstr>
      <vt:lpstr>SEKSVERSLAVING</vt:lpstr>
      <vt:lpstr>SEKSVERSLAVING</vt:lpstr>
      <vt:lpstr>SEKSVERSLAVING</vt:lpstr>
      <vt:lpstr>SEKSVERSLAVING</vt:lpstr>
      <vt:lpstr>SEKSVERSLAVING</vt:lpstr>
      <vt:lpstr>SEKSVERSLAVING</vt:lpstr>
      <vt:lpstr>Dia 13</vt:lpstr>
      <vt:lpstr>SEKSVERSLAVING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SEKSVERSLAVING</dc:title>
  <dc:creator>B.J. Zijl</dc:creator>
  <cp:lastModifiedBy>B.J. Zijl</cp:lastModifiedBy>
  <cp:revision>10</cp:revision>
  <dcterms:created xsi:type="dcterms:W3CDTF">2015-02-26T08:38:13Z</dcterms:created>
  <dcterms:modified xsi:type="dcterms:W3CDTF">2015-03-28T14:57:35Z</dcterms:modified>
</cp:coreProperties>
</file>